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38"/>
  </p:notesMasterIdLst>
  <p:sldIdLst>
    <p:sldId id="275" r:id="rId2"/>
    <p:sldId id="276" r:id="rId3"/>
    <p:sldId id="277" r:id="rId4"/>
    <p:sldId id="278" r:id="rId5"/>
    <p:sldId id="279" r:id="rId6"/>
    <p:sldId id="280" r:id="rId7"/>
    <p:sldId id="281" r:id="rId8"/>
    <p:sldId id="282" r:id="rId9"/>
    <p:sldId id="312" r:id="rId10"/>
    <p:sldId id="313" r:id="rId11"/>
    <p:sldId id="314" r:id="rId12"/>
    <p:sldId id="315" r:id="rId13"/>
    <p:sldId id="292" r:id="rId14"/>
    <p:sldId id="294" r:id="rId15"/>
    <p:sldId id="295" r:id="rId16"/>
    <p:sldId id="296" r:id="rId17"/>
    <p:sldId id="297" r:id="rId18"/>
    <p:sldId id="298" r:id="rId19"/>
    <p:sldId id="299" r:id="rId20"/>
    <p:sldId id="300" r:id="rId21"/>
    <p:sldId id="301" r:id="rId22"/>
    <p:sldId id="293" r:id="rId23"/>
    <p:sldId id="302" r:id="rId24"/>
    <p:sldId id="308" r:id="rId25"/>
    <p:sldId id="305" r:id="rId26"/>
    <p:sldId id="306" r:id="rId27"/>
    <p:sldId id="307" r:id="rId28"/>
    <p:sldId id="309" r:id="rId29"/>
    <p:sldId id="310" r:id="rId30"/>
    <p:sldId id="311" r:id="rId31"/>
    <p:sldId id="285" r:id="rId32"/>
    <p:sldId id="286" r:id="rId33"/>
    <p:sldId id="287" r:id="rId34"/>
    <p:sldId id="288" r:id="rId35"/>
    <p:sldId id="289" r:id="rId36"/>
    <p:sldId id="290" r:id="rId3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14"/>
            <p14:sldId id="31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Lst>
        </p14:section>
        <p14:section name="Data Stream Classification" id="{3EB60703-F53C-DB46-BB4A-30FF19DAD1BE}">
          <p14:sldIdLst>
            <p14:sldId id="286"/>
          </p14:sldIdLst>
        </p14:section>
        <p14:section name="Conclusions &amp; Future Work" id="{DA592D96-CB82-5547-9552-7D7C9F0C45B7}">
          <p14:sldIdLst>
            <p14:sldId id="287"/>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E6E6E6"/>
    <a:srgbClr val="FFBA00"/>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75481"/>
  </p:normalViewPr>
  <p:slideViewPr>
    <p:cSldViewPr snapToGrid="0" snapToObjects="1" showGuides="1">
      <p:cViewPr varScale="1">
        <p:scale>
          <a:sx n="125" d="100"/>
          <a:sy n="125" d="100"/>
        </p:scale>
        <p:origin x="1016" y="12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8/30/18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712092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800135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png"/><Relationship Id="rId9"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tiff"/><Relationship Id="rId7"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9.emf"/></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null)"/><Relationship Id="rId7"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8" name="Footer Placeholder 7">
            <a:extLst>
              <a:ext uri="{FF2B5EF4-FFF2-40B4-BE49-F238E27FC236}">
                <a16:creationId xmlns:a16="http://schemas.microsoft.com/office/drawing/2014/main" id="{A0053F12-4703-AD4E-9FFE-0BAA559EF9B0}"/>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6" name="Content Placeholder 2">
            <a:extLst>
              <a:ext uri="{FF2B5EF4-FFF2-40B4-BE49-F238E27FC236}">
                <a16:creationId xmlns:a16="http://schemas.microsoft.com/office/drawing/2014/main" id="{64466949-BB67-9C47-9ECF-AB3B9DB62CF6}"/>
              </a:ext>
            </a:extLst>
          </p:cNvPr>
          <p:cNvSpPr>
            <a:spLocks noGrp="1"/>
          </p:cNvSpPr>
          <p:nvPr>
            <p:ph idx="1"/>
          </p:nvPr>
        </p:nvSpPr>
        <p:spPr>
          <a:xfrm>
            <a:off x="628651" y="798951"/>
            <a:ext cx="7886700" cy="3706350"/>
          </a:xfrm>
        </p:spPr>
        <p:txBody>
          <a:bodyPr/>
          <a:lstStyle/>
          <a:p>
            <a:r>
              <a:rPr lang="en-US" sz="2000" dirty="0"/>
              <a:t>Quadratic Programming (QP) Solvers: </a:t>
            </a:r>
          </a:p>
          <a:p>
            <a:pPr lvl="1"/>
            <a:r>
              <a:rPr lang="en-US" sz="1800" i="1" dirty="0"/>
              <a:t>Interior Point Method</a:t>
            </a:r>
            <a:endParaRPr lang="en-US" sz="1800" dirty="0"/>
          </a:p>
          <a:p>
            <a:pPr lvl="1"/>
            <a:r>
              <a:rPr lang="en-US" sz="1800" i="1" dirty="0"/>
              <a:t>Sequential Minimal Optimization </a:t>
            </a:r>
            <a:r>
              <a:rPr lang="en-US" sz="1800" dirty="0"/>
              <a:t>(SMO)</a:t>
            </a:r>
          </a:p>
          <a:p>
            <a:r>
              <a:rPr lang="en-US" sz="2000" dirty="0"/>
              <a:t>Geometric methods: </a:t>
            </a:r>
          </a:p>
          <a:p>
            <a:pPr lvl="1"/>
            <a:r>
              <a:rPr lang="en-US" sz="1800" i="1" dirty="0"/>
              <a:t>Core Vector Machines </a:t>
            </a:r>
            <a:r>
              <a:rPr lang="en-US" sz="1800" dirty="0"/>
              <a:t>(CVM)</a:t>
            </a:r>
          </a:p>
          <a:p>
            <a:pPr lvl="1"/>
            <a:r>
              <a:rPr lang="en-US" sz="1800" i="1" dirty="0"/>
              <a:t>Ball Vector Machines </a:t>
            </a:r>
            <a:r>
              <a:rPr lang="en-US" sz="1800" dirty="0"/>
              <a:t>(BVM)</a:t>
            </a:r>
          </a:p>
          <a:p>
            <a:pPr lvl="1"/>
            <a:r>
              <a:rPr lang="en-US" sz="1800" i="1" dirty="0"/>
              <a:t>Minimum Norm SVM </a:t>
            </a:r>
            <a:r>
              <a:rPr lang="en-US" sz="1800" dirty="0"/>
              <a:t>(MN-SVM)</a:t>
            </a:r>
          </a:p>
          <a:p>
            <a:r>
              <a:rPr lang="en-US" sz="2000" dirty="0"/>
              <a:t>Descent methods: </a:t>
            </a:r>
          </a:p>
          <a:p>
            <a:pPr lvl="1"/>
            <a:r>
              <a:rPr lang="en-US" sz="1800" i="1" dirty="0"/>
              <a:t>Non-Negative Iterative Single Data Algorithm</a:t>
            </a:r>
            <a:r>
              <a:rPr lang="en-US" sz="1800" dirty="0"/>
              <a:t> (NNISDA)</a:t>
            </a:r>
            <a:endParaRPr lang="en-US" dirty="0"/>
          </a:p>
          <a:p>
            <a:pPr lvl="1"/>
            <a:r>
              <a:rPr lang="en-US" sz="1800" i="1" dirty="0"/>
              <a:t>Naïve Online R Minimization Algorithm </a:t>
            </a:r>
            <a:r>
              <a:rPr lang="en-US" sz="1800" dirty="0"/>
              <a:t>(NORMA)</a:t>
            </a:r>
          </a:p>
          <a:p>
            <a:pPr lvl="1"/>
            <a:r>
              <a:rPr lang="en-US" sz="1800" i="1" dirty="0"/>
              <a:t>Primal Estimated sub-Gradient </a:t>
            </a:r>
            <a:r>
              <a:rPr lang="en-US" sz="1800" i="1" dirty="0" err="1"/>
              <a:t>SOlver</a:t>
            </a:r>
            <a:r>
              <a:rPr lang="en-US" sz="1800" i="1" dirty="0"/>
              <a:t> for SVM</a:t>
            </a:r>
            <a:r>
              <a:rPr lang="en-US" sz="1800" dirty="0"/>
              <a:t> (PEGASOS)</a:t>
            </a:r>
          </a:p>
          <a:p>
            <a:pPr lvl="1"/>
            <a:r>
              <a:rPr lang="en-US" sz="1800" i="1" dirty="0" err="1"/>
              <a:t>OnLine</a:t>
            </a:r>
            <a:r>
              <a:rPr lang="en-US" sz="1800" i="1" dirty="0"/>
              <a:t> Learning Algorithm</a:t>
            </a:r>
            <a:r>
              <a:rPr lang="en-US" sz="1800" dirty="0"/>
              <a:t> (OLLA)</a:t>
            </a:r>
          </a:p>
          <a:p>
            <a:endParaRPr lang="en-US" sz="2000" dirty="0"/>
          </a:p>
        </p:txBody>
      </p:sp>
    </p:spTree>
    <p:extLst>
      <p:ext uri="{BB962C8B-B14F-4D97-AF65-F5344CB8AC3E}">
        <p14:creationId xmlns:p14="http://schemas.microsoft.com/office/powerpoint/2010/main" val="264922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F436-3BCA-814A-9C9E-0D2F3C7E27EC}"/>
              </a:ext>
            </a:extLst>
          </p:cNvPr>
          <p:cNvSpPr>
            <a:spLocks noGrp="1"/>
          </p:cNvSpPr>
          <p:nvPr>
            <p:ph type="title"/>
          </p:nvPr>
        </p:nvSpPr>
        <p:spPr/>
        <p:txBody>
          <a:bodyPr/>
          <a:lstStyle/>
          <a:p>
            <a:r>
              <a:rPr lang="en-US" dirty="0"/>
              <a:t>Why SVMs: Form vs. </a:t>
            </a:r>
            <a:r>
              <a:rPr lang="en-US"/>
              <a:t>Norm</a:t>
            </a:r>
            <a:endParaRPr lang="en-US" dirty="0"/>
          </a:p>
        </p:txBody>
      </p:sp>
      <p:sp>
        <p:nvSpPr>
          <p:cNvPr id="3" name="Content Placeholder 2">
            <a:extLst>
              <a:ext uri="{FF2B5EF4-FFF2-40B4-BE49-F238E27FC236}">
                <a16:creationId xmlns:a16="http://schemas.microsoft.com/office/drawing/2014/main" id="{4BCC3765-F4D4-694B-8FFD-66163299BB0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5BEC683-F3BF-FC49-BA74-81E3BBE47825}"/>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81CBFA0B-BEAA-CE4D-B800-B6EC3C6F617D}"/>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Tree>
    <p:extLst>
      <p:ext uri="{BB962C8B-B14F-4D97-AF65-F5344CB8AC3E}">
        <p14:creationId xmlns:p14="http://schemas.microsoft.com/office/powerpoint/2010/main" val="123130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11" name="Picture 10">
            <a:extLst>
              <a:ext uri="{FF2B5EF4-FFF2-40B4-BE49-F238E27FC236}">
                <a16:creationId xmlns:a16="http://schemas.microsoft.com/office/drawing/2014/main" id="{9EAE8A6D-D697-B54E-89D2-81DC8443D828}"/>
              </a:ext>
            </a:extLst>
          </p:cNvPr>
          <p:cNvPicPr>
            <a:picLocks noChangeAspect="1"/>
          </p:cNvPicPr>
          <p:nvPr/>
        </p:nvPicPr>
        <p:blipFill>
          <a:blip r:embed="rId3"/>
          <a:stretch>
            <a:fillRect/>
          </a:stretch>
        </p:blipFill>
        <p:spPr>
          <a:xfrm>
            <a:off x="4686627" y="925975"/>
            <a:ext cx="4157799" cy="3413502"/>
          </a:xfrm>
          <a:prstGeom prst="rect">
            <a:avLst/>
          </a:prstGeom>
        </p:spPr>
      </p:pic>
      <p:sp>
        <p:nvSpPr>
          <p:cNvPr id="13" name="Content Placeholder 12">
            <a:extLst>
              <a:ext uri="{FF2B5EF4-FFF2-40B4-BE49-F238E27FC236}">
                <a16:creationId xmlns:a16="http://schemas.microsoft.com/office/drawing/2014/main" id="{71A89F43-E0E8-1A49-92B9-38D94ADA3D37}"/>
              </a:ext>
            </a:extLst>
          </p:cNvPr>
          <p:cNvSpPr>
            <a:spLocks noGrp="1"/>
          </p:cNvSpPr>
          <p:nvPr>
            <p:ph idx="1"/>
          </p:nvPr>
        </p:nvSpPr>
        <p:spPr>
          <a:xfrm>
            <a:off x="628651" y="925975"/>
            <a:ext cx="3966536" cy="3706350"/>
          </a:xfrm>
        </p:spPr>
        <p:txBody>
          <a:bodyPr/>
          <a:lstStyle/>
          <a:p>
            <a:endParaRPr lang="en-US" dirty="0"/>
          </a:p>
        </p:txBody>
      </p:sp>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8" name="Picture 7">
            <a:extLst>
              <a:ext uri="{FF2B5EF4-FFF2-40B4-BE49-F238E27FC236}">
                <a16:creationId xmlns:a16="http://schemas.microsoft.com/office/drawing/2014/main" id="{40C1E8AD-9A75-B442-8739-85209CA53F26}"/>
              </a:ext>
            </a:extLst>
          </p:cNvPr>
          <p:cNvPicPr>
            <a:picLocks noChangeAspect="1"/>
          </p:cNvPicPr>
          <p:nvPr/>
        </p:nvPicPr>
        <p:blipFill>
          <a:blip r:embed="rId3"/>
          <a:stretch>
            <a:fillRect/>
          </a:stretch>
        </p:blipFill>
        <p:spPr>
          <a:xfrm>
            <a:off x="4572001" y="996404"/>
            <a:ext cx="4283248" cy="3504476"/>
          </a:xfrm>
          <a:prstGeom prst="rect">
            <a:avLst/>
          </a:prstGeom>
        </p:spPr>
      </p:pic>
      <p:sp>
        <p:nvSpPr>
          <p:cNvPr id="10" name="Content Placeholder 9">
            <a:extLst>
              <a:ext uri="{FF2B5EF4-FFF2-40B4-BE49-F238E27FC236}">
                <a16:creationId xmlns:a16="http://schemas.microsoft.com/office/drawing/2014/main" id="{9B04F558-A588-9144-8548-87B2AC0EB68B}"/>
              </a:ext>
            </a:extLst>
          </p:cNvPr>
          <p:cNvSpPr>
            <a:spLocks noGrp="1"/>
          </p:cNvSpPr>
          <p:nvPr>
            <p:ph idx="1"/>
          </p:nvPr>
        </p:nvSpPr>
        <p:spPr>
          <a:xfrm>
            <a:off x="628651" y="925975"/>
            <a:ext cx="3943350" cy="3706350"/>
          </a:xfrm>
        </p:spPr>
        <p:txBody>
          <a:bodyPr/>
          <a:lstStyle/>
          <a:p>
            <a:endParaRPr lang="en-US"/>
          </a:p>
        </p:txBody>
      </p:sp>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sp>
        <p:nvSpPr>
          <p:cNvPr id="6" name="Content Placeholder 9">
            <a:extLst>
              <a:ext uri="{FF2B5EF4-FFF2-40B4-BE49-F238E27FC236}">
                <a16:creationId xmlns:a16="http://schemas.microsoft.com/office/drawing/2014/main" id="{8EC729C0-089F-A846-AE4B-946A4E39E870}"/>
              </a:ext>
            </a:extLst>
          </p:cNvPr>
          <p:cNvSpPr>
            <a:spLocks noGrp="1"/>
          </p:cNvSpPr>
          <p:nvPr>
            <p:ph idx="1"/>
          </p:nvPr>
        </p:nvSpPr>
        <p:spPr>
          <a:xfrm>
            <a:off x="628651" y="925975"/>
            <a:ext cx="3943350" cy="3706350"/>
          </a:xfrm>
        </p:spPr>
        <p:txBody>
          <a:bodyPr/>
          <a:lstStyle/>
          <a:p>
            <a:endParaRPr lang="en-US"/>
          </a:p>
        </p:txBody>
      </p:sp>
      <p:pic>
        <p:nvPicPr>
          <p:cNvPr id="7" name="Picture 6">
            <a:extLst>
              <a:ext uri="{FF2B5EF4-FFF2-40B4-BE49-F238E27FC236}">
                <a16:creationId xmlns:a16="http://schemas.microsoft.com/office/drawing/2014/main" id="{1EAC0576-4897-8145-8C71-CC146437171A}"/>
              </a:ext>
            </a:extLst>
          </p:cNvPr>
          <p:cNvPicPr>
            <a:picLocks noChangeAspect="1"/>
          </p:cNvPicPr>
          <p:nvPr/>
        </p:nvPicPr>
        <p:blipFill>
          <a:blip r:embed="rId3"/>
          <a:stretch>
            <a:fillRect/>
          </a:stretch>
        </p:blipFill>
        <p:spPr>
          <a:xfrm>
            <a:off x="4599315" y="925975"/>
            <a:ext cx="4369328" cy="3574905"/>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endParaRPr lang="en-US"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24</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2" name="Content Placeholder 11">
            <a:extLst>
              <a:ext uri="{FF2B5EF4-FFF2-40B4-BE49-F238E27FC236}">
                <a16:creationId xmlns:a16="http://schemas.microsoft.com/office/drawing/2014/main" id="{DA97BD84-CF54-AE40-9C99-D8B7EA901414}"/>
              </a:ext>
            </a:extLst>
          </p:cNvPr>
          <p:cNvSpPr>
            <a:spLocks noGrp="1"/>
          </p:cNvSpPr>
          <p:nvPr>
            <p:ph idx="1"/>
          </p:nvPr>
        </p:nvSpPr>
        <p:spPr>
          <a:xfrm>
            <a:off x="628651" y="925975"/>
            <a:ext cx="2567106" cy="3706350"/>
          </a:xfrm>
        </p:spPr>
        <p:txBody>
          <a:bodyPr/>
          <a:lstStyle/>
          <a:p>
            <a:endParaRPr lang="en-US"/>
          </a:p>
        </p:txBody>
      </p:sp>
      <p:pic>
        <p:nvPicPr>
          <p:cNvPr id="13" name="Content Placeholder 7">
            <a:extLst>
              <a:ext uri="{FF2B5EF4-FFF2-40B4-BE49-F238E27FC236}">
                <a16:creationId xmlns:a16="http://schemas.microsoft.com/office/drawing/2014/main" id="{C42BB443-3A87-4245-967B-05FF3A59A880}"/>
              </a:ext>
            </a:extLst>
          </p:cNvPr>
          <p:cNvPicPr>
            <a:picLocks noChangeAspect="1"/>
          </p:cNvPicPr>
          <p:nvPr/>
        </p:nvPicPr>
        <p:blipFill>
          <a:blip r:embed="rId3"/>
          <a:stretch>
            <a:fillRect/>
          </a:stretch>
        </p:blipFill>
        <p:spPr>
          <a:xfrm>
            <a:off x="3344265" y="833346"/>
            <a:ext cx="5367020" cy="4125065"/>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373442886"/>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Traditional Supervised Learning</a:t>
            </a:r>
          </a:p>
        </p:txBody>
      </p:sp>
      <p:sp>
        <p:nvSpPr>
          <p:cNvPr id="3" name="Content Placeholder 2">
            <a:extLst>
              <a:ext uri="{FF2B5EF4-FFF2-40B4-BE49-F238E27FC236}">
                <a16:creationId xmlns:a16="http://schemas.microsoft.com/office/drawing/2014/main" id="{B684F92F-8239-BD40-9A12-631CA3B828B4}"/>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1A9106D-8C76-B14A-91C9-827912A51AB5}"/>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33</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34</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35</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36</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Multi-Target Learning</a:t>
            </a:r>
          </a:p>
        </p:txBody>
      </p:sp>
      <p:sp>
        <p:nvSpPr>
          <p:cNvPr id="3" name="Content Placeholder 2">
            <a:extLst>
              <a:ext uri="{FF2B5EF4-FFF2-40B4-BE49-F238E27FC236}">
                <a16:creationId xmlns:a16="http://schemas.microsoft.com/office/drawing/2014/main" id="{FF58CD43-7C1C-2443-914A-84780E89E82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p:spTree>
    <p:extLst>
      <p:ext uri="{BB962C8B-B14F-4D97-AF65-F5344CB8AC3E}">
        <p14:creationId xmlns:p14="http://schemas.microsoft.com/office/powerpoint/2010/main" val="413806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Multi-Instance Learning</a:t>
            </a:r>
          </a:p>
        </p:txBody>
      </p:sp>
      <p:sp>
        <p:nvSpPr>
          <p:cNvPr id="3" name="Content Placeholder 2">
            <a:extLst>
              <a:ext uri="{FF2B5EF4-FFF2-40B4-BE49-F238E27FC236}">
                <a16:creationId xmlns:a16="http://schemas.microsoft.com/office/drawing/2014/main" id="{74FF12EF-7FA9-9349-A510-48C97DC6C926}"/>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3" name="Content Placeholder 2">
            <a:extLst>
              <a:ext uri="{FF2B5EF4-FFF2-40B4-BE49-F238E27FC236}">
                <a16:creationId xmlns:a16="http://schemas.microsoft.com/office/drawing/2014/main" id="{E15A045E-7F64-8C4B-886A-E74DCDAD3A8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4" name="Content Placeholder 3">
            <a:extLst>
              <a:ext uri="{FF2B5EF4-FFF2-40B4-BE49-F238E27FC236}">
                <a16:creationId xmlns:a16="http://schemas.microsoft.com/office/drawing/2014/main" id="{5582EBC6-D75D-1346-B986-FAA4A364D3C2}"/>
              </a:ext>
            </a:extLst>
          </p:cNvPr>
          <p:cNvSpPr>
            <a:spLocks noGrp="1"/>
          </p:cNvSpPr>
          <p:nvPr>
            <p:ph sz="half" idx="2"/>
          </p:nvPr>
        </p:nvSpPr>
        <p:spPr>
          <a:xfrm>
            <a:off x="630238" y="3911054"/>
            <a:ext cx="3868737" cy="957852"/>
          </a:xfrm>
        </p:spPr>
        <p:txBody>
          <a:bodyPr/>
          <a:lstStyle/>
          <a:p>
            <a:r>
              <a:rPr lang="en-US" dirty="0"/>
              <a:t>Hinge-Loss</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1" y="3911055"/>
            <a:ext cx="3887788" cy="957851"/>
          </a:xfrm>
        </p:spPr>
        <p:txBody>
          <a:bodyPr/>
          <a:lstStyle/>
          <a:p>
            <a:r>
              <a:rPr lang="en-US"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9</a:t>
            </a:fld>
            <a:endParaRPr lang="en-US" dirty="0"/>
          </a:p>
        </p:txBody>
      </p:sp>
      <p:pic>
        <p:nvPicPr>
          <p:cNvPr id="9" name="Content Placeholder 5">
            <a:extLst>
              <a:ext uri="{FF2B5EF4-FFF2-40B4-BE49-F238E27FC236}">
                <a16:creationId xmlns:a16="http://schemas.microsoft.com/office/drawing/2014/main" id="{F0F26AC5-BDA1-BA4E-8AB3-F048B300FA5F}"/>
              </a:ext>
            </a:extLst>
          </p:cNvPr>
          <p:cNvPicPr>
            <a:picLocks noChangeAspect="1"/>
          </p:cNvPicPr>
          <p:nvPr/>
        </p:nvPicPr>
        <p:blipFill>
          <a:blip r:embed="rId3"/>
          <a:stretch>
            <a:fillRect/>
          </a:stretch>
        </p:blipFill>
        <p:spPr>
          <a:xfrm>
            <a:off x="1371920" y="1196423"/>
            <a:ext cx="2385374" cy="2085704"/>
          </a:xfrm>
          <a:prstGeom prst="rect">
            <a:avLst/>
          </a:prstGeom>
        </p:spPr>
      </p:pic>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4"/>
          <a:stretch>
            <a:fillRect/>
          </a:stretch>
        </p:blipFill>
        <p:spPr>
          <a:xfrm>
            <a:off x="5438856" y="1195032"/>
            <a:ext cx="2268378" cy="1858430"/>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5"/>
          <a:stretch>
            <a:fillRect/>
          </a:stretch>
        </p:blipFill>
        <p:spPr>
          <a:xfrm>
            <a:off x="4498975" y="4210891"/>
            <a:ext cx="4339492" cy="564728"/>
          </a:xfrm>
          <a:prstGeom prst="rect">
            <a:avLst/>
          </a:prstGeom>
        </p:spPr>
      </p:pic>
      <p:pic>
        <p:nvPicPr>
          <p:cNvPr id="15" name="Picture 14">
            <a:extLst>
              <a:ext uri="{FF2B5EF4-FFF2-40B4-BE49-F238E27FC236}">
                <a16:creationId xmlns:a16="http://schemas.microsoft.com/office/drawing/2014/main" id="{24E0A095-53E6-FD48-82FD-0CE89E84675F}"/>
              </a:ext>
            </a:extLst>
          </p:cNvPr>
          <p:cNvPicPr>
            <a:picLocks noChangeAspect="1"/>
          </p:cNvPicPr>
          <p:nvPr/>
        </p:nvPicPr>
        <p:blipFill>
          <a:blip r:embed="rId6"/>
          <a:stretch>
            <a:fillRect/>
          </a:stretch>
        </p:blipFill>
        <p:spPr>
          <a:xfrm>
            <a:off x="65087" y="4210891"/>
            <a:ext cx="4368800" cy="568543"/>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7"/>
          <a:stretch>
            <a:fillRect/>
          </a:stretch>
        </p:blipFill>
        <p:spPr>
          <a:xfrm>
            <a:off x="2084232" y="3176481"/>
            <a:ext cx="4699310" cy="611554"/>
          </a:xfrm>
          <a:prstGeom prst="rect">
            <a:avLst/>
          </a:prstGeom>
        </p:spPr>
      </p:pic>
    </p:spTree>
    <p:extLst>
      <p:ext uri="{BB962C8B-B14F-4D97-AF65-F5344CB8AC3E}">
        <p14:creationId xmlns:p14="http://schemas.microsoft.com/office/powerpoint/2010/main" val="1872653594"/>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9176</TotalTime>
  <Words>3784</Words>
  <Application>Microsoft Macintosh PowerPoint</Application>
  <PresentationFormat>On-screen Show (16:9)</PresentationFormat>
  <Paragraphs>413</Paragraphs>
  <Slides>36</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Cambria Math</vt:lpstr>
      <vt:lpstr>2_Custom Design</vt:lpstr>
      <vt:lpstr>Novel Support Vector Machines for Diverse Learning Paradigms</vt:lpstr>
      <vt:lpstr>Motivation</vt:lpstr>
      <vt:lpstr>Traditional Supervised Learning</vt:lpstr>
      <vt:lpstr>Multi-Target Learning</vt:lpstr>
      <vt:lpstr>Multi-Instance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OLLAWV for Batched Data Streams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904</cp:revision>
  <cp:lastPrinted>2018-04-16T09:12:53Z</cp:lastPrinted>
  <dcterms:created xsi:type="dcterms:W3CDTF">2018-03-13T10:23:44Z</dcterms:created>
  <dcterms:modified xsi:type="dcterms:W3CDTF">2018-08-30T23:43:42Z</dcterms:modified>
</cp:coreProperties>
</file>